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  <p:sldMasterId id="2147483868" r:id="rId2"/>
  </p:sldMasterIdLst>
  <p:notesMasterIdLst>
    <p:notesMasterId r:id="rId73"/>
  </p:notesMasterIdLst>
  <p:sldIdLst>
    <p:sldId id="352" r:id="rId3"/>
    <p:sldId id="358" r:id="rId4"/>
    <p:sldId id="360" r:id="rId5"/>
    <p:sldId id="361" r:id="rId6"/>
    <p:sldId id="362" r:id="rId7"/>
    <p:sldId id="363" r:id="rId8"/>
    <p:sldId id="364" r:id="rId9"/>
    <p:sldId id="365" r:id="rId10"/>
    <p:sldId id="366" r:id="rId11"/>
    <p:sldId id="367" r:id="rId12"/>
    <p:sldId id="368" r:id="rId13"/>
    <p:sldId id="369" r:id="rId14"/>
    <p:sldId id="370" r:id="rId15"/>
    <p:sldId id="371" r:id="rId16"/>
    <p:sldId id="372" r:id="rId17"/>
    <p:sldId id="373" r:id="rId18"/>
    <p:sldId id="374" r:id="rId19"/>
    <p:sldId id="375" r:id="rId20"/>
    <p:sldId id="376" r:id="rId21"/>
    <p:sldId id="377" r:id="rId22"/>
    <p:sldId id="378" r:id="rId23"/>
    <p:sldId id="379" r:id="rId24"/>
    <p:sldId id="380" r:id="rId25"/>
    <p:sldId id="381" r:id="rId26"/>
    <p:sldId id="382" r:id="rId27"/>
    <p:sldId id="383" r:id="rId28"/>
    <p:sldId id="384" r:id="rId29"/>
    <p:sldId id="385" r:id="rId30"/>
    <p:sldId id="386" r:id="rId31"/>
    <p:sldId id="387" r:id="rId32"/>
    <p:sldId id="388" r:id="rId33"/>
    <p:sldId id="389" r:id="rId34"/>
    <p:sldId id="390" r:id="rId35"/>
    <p:sldId id="391" r:id="rId36"/>
    <p:sldId id="392" r:id="rId37"/>
    <p:sldId id="393" r:id="rId38"/>
    <p:sldId id="394" r:id="rId39"/>
    <p:sldId id="395" r:id="rId40"/>
    <p:sldId id="396" r:id="rId41"/>
    <p:sldId id="397" r:id="rId42"/>
    <p:sldId id="398" r:id="rId43"/>
    <p:sldId id="399" r:id="rId44"/>
    <p:sldId id="400" r:id="rId45"/>
    <p:sldId id="401" r:id="rId46"/>
    <p:sldId id="402" r:id="rId47"/>
    <p:sldId id="403" r:id="rId48"/>
    <p:sldId id="404" r:id="rId49"/>
    <p:sldId id="405" r:id="rId50"/>
    <p:sldId id="406" r:id="rId51"/>
    <p:sldId id="407" r:id="rId52"/>
    <p:sldId id="408" r:id="rId53"/>
    <p:sldId id="409" r:id="rId54"/>
    <p:sldId id="410" r:id="rId55"/>
    <p:sldId id="411" r:id="rId56"/>
    <p:sldId id="412" r:id="rId57"/>
    <p:sldId id="413" r:id="rId58"/>
    <p:sldId id="414" r:id="rId59"/>
    <p:sldId id="415" r:id="rId60"/>
    <p:sldId id="416" r:id="rId61"/>
    <p:sldId id="417" r:id="rId62"/>
    <p:sldId id="418" r:id="rId63"/>
    <p:sldId id="419" r:id="rId64"/>
    <p:sldId id="420" r:id="rId65"/>
    <p:sldId id="421" r:id="rId66"/>
    <p:sldId id="422" r:id="rId67"/>
    <p:sldId id="423" r:id="rId68"/>
    <p:sldId id="424" r:id="rId69"/>
    <p:sldId id="425" r:id="rId70"/>
    <p:sldId id="353" r:id="rId71"/>
    <p:sldId id="354" r:id="rId7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7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24" autoAdjust="0"/>
    <p:restoredTop sz="95545" autoAdjust="0"/>
  </p:normalViewPr>
  <p:slideViewPr>
    <p:cSldViewPr>
      <p:cViewPr>
        <p:scale>
          <a:sx n="96" d="100"/>
          <a:sy n="96" d="100"/>
        </p:scale>
        <p:origin x="1336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notesMaster" Target="notesMasters/notesMaster1.xml"/><Relationship Id="rId74" Type="http://schemas.openxmlformats.org/officeDocument/2006/relationships/presProps" Target="presProps.xml"/><Relationship Id="rId75" Type="http://schemas.openxmlformats.org/officeDocument/2006/relationships/viewProps" Target="viewProps.xml"/><Relationship Id="rId76" Type="http://schemas.openxmlformats.org/officeDocument/2006/relationships/theme" Target="theme/theme1.xml"/><Relationship Id="rId77" Type="http://schemas.openxmlformats.org/officeDocument/2006/relationships/tableStyles" Target="tableStyles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jpeg>
</file>

<file path=ppt/media/image21.tiff>
</file>

<file path=ppt/media/image22.png>
</file>

<file path=ppt/media/image23.png>
</file>

<file path=ppt/media/image24.tiff>
</file>

<file path=ppt/media/image25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9675C33-5ED1-41A1-B50E-D4AA71ED22AF}" type="datetimeFigureOut">
              <a:rPr lang="en-US"/>
              <a:pPr>
                <a:defRPr/>
              </a:pPr>
              <a:t>9/8/17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FF11213-E783-4CE4-959C-B6AFB167A2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3753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F11213-E783-4CE4-959C-B6AFB167A27B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250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hyperlink" Target="mailto:anzhelika_kravchuk@epam.com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mailto:anzhelika_kravchuk@epam.com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12751861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49058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en-US" sz="28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Thank you for attention! 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2952900"/>
      </p:ext>
    </p:extLst>
  </p:cSld>
  <p:clrMapOvr>
    <a:masterClrMapping/>
  </p:clrMapOvr>
  <p:transition spd="med"/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11"/>
          <p:cNvSpPr/>
          <p:nvPr userDrawn="1"/>
        </p:nvSpPr>
        <p:spPr>
          <a:xfrm>
            <a:off x="152400" y="3429000"/>
            <a:ext cx="853869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I hope that you will find this material useful.</a:t>
            </a:r>
          </a:p>
          <a:p>
            <a:pPr algn="ctr" rtl="0"/>
            <a:endParaRPr lang="en-US" sz="2000" b="0" i="0" u="none" strike="noStrike" kern="1200" baseline="0" dirty="0" smtClean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If you find errors or inaccuracies in this material or know how to improve it, please report on</a:t>
            </a:r>
          </a:p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To the electronic address: 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  <a:hlinkClick r:id="rId3"/>
              </a:rPr>
              <a:t>anzhelika_kravchuk@epam.com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</a:p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With the note [ASP.MVC Training Course Feedback]</a:t>
            </a:r>
          </a:p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Thank you.</a:t>
            </a:r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52227757"/>
      </p:ext>
    </p:extLst>
  </p:cSld>
  <p:clrMapOvr>
    <a:masterClrMapping/>
  </p:clrMapOvr>
  <p:transition spd="med"/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2D05D-EE55-4B2B-893A-A6A9619BE90D}" type="datetime1">
              <a:rPr lang="en-US" smtClean="0"/>
              <a:pPr>
                <a:defRPr/>
              </a:pPr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2008-2010 Altexsoft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9D0CB1-A3CB-43FB-828E-B293E2C190A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576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03777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25002" y="3398263"/>
            <a:ext cx="8538693" cy="483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en-US" sz="2545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Thank you for attention! </a:t>
            </a:r>
            <a:endParaRPr lang="en-US" sz="2545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720159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1"/>
          <p:cNvSpPr/>
          <p:nvPr userDrawn="1"/>
        </p:nvSpPr>
        <p:spPr>
          <a:xfrm>
            <a:off x="152401" y="3429002"/>
            <a:ext cx="8538693" cy="20506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I hope that you will find this material useful.</a:t>
            </a:r>
          </a:p>
          <a:p>
            <a:pPr algn="ctr" rtl="0"/>
            <a:endParaRPr lang="en-US" sz="1818" b="0" i="0" u="none" strike="noStrike" kern="1200" baseline="0" dirty="0" smtClean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If you find errors or inaccuracies in this material or know how to improve it, please report on</a:t>
            </a:r>
          </a:p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To the electronic address: </a:t>
            </a:r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  <a:hlinkClick r:id="rId3"/>
              </a:rPr>
              <a:t>anzhelika_kravchuk@epam.com</a:t>
            </a:r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</a:p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With the note [ASP.MVC Training Course Feedback]</a:t>
            </a:r>
          </a:p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Thank you.</a:t>
            </a:r>
            <a:endParaRPr lang="en-US" sz="1818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3350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47680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219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79203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33806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theme" Target="../theme/theme2.xml"/><Relationship Id="rId9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572D05D-EE55-4B2B-893A-A6A9619BE90D}" type="datetime1">
              <a:rPr lang="en-US" smtClean="0"/>
              <a:pPr>
                <a:defRPr/>
              </a:pPr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smtClean="0"/>
              <a:t>Copyright © 2008-2010 Altexsoft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39D0CB1-A3CB-43FB-828E-B293E2C190A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47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54" r:id="rId2"/>
    <p:sldLayoutId id="2147483864" r:id="rId3"/>
    <p:sldLayoutId id="2147483865" r:id="rId4"/>
    <p:sldLayoutId id="2147483866" r:id="rId5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590575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upload.wikimedia.org/wikipedia/en/4/47/Coupling_sketches_cropped_1.jpg" TargetMode="External"/><Relationship Id="rId3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tif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ninject.org/" TargetMode="Externa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Object Oriented Design Principles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>
          <a:xfrm>
            <a:off x="296214" y="3561899"/>
            <a:ext cx="2217595" cy="370101"/>
          </a:xfrm>
        </p:spPr>
        <p:txBody>
          <a:bodyPr/>
          <a:lstStyle/>
          <a:p>
            <a:r>
              <a:rPr lang="en-US" dirty="0"/>
              <a:t>.NET &amp; JS Lab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</p:spTree>
    <p:extLst>
      <p:ext uri="{BB962C8B-B14F-4D97-AF65-F5344CB8AC3E}">
        <p14:creationId xmlns:p14="http://schemas.microsoft.com/office/powerpoint/2010/main" val="168405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Общие принципы проектирования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320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SoC</a:t>
            </a:r>
            <a:r>
              <a:rPr lang="ru-RU" dirty="0"/>
              <a:t>:</a:t>
            </a:r>
            <a:r>
              <a:rPr lang="en-US" dirty="0"/>
              <a:t> Separation of Concerns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304800" y="1219200"/>
            <a:ext cx="8610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 системы на отдельные части (модули, звенья, слои, классы), которые будут как можно меньше связаны между собой.</a:t>
            </a:r>
          </a:p>
          <a:p>
            <a:pPr marL="27305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305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305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799" y="2971801"/>
            <a:ext cx="465666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305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на звенья (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tiers)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на слои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(layers)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модульность</a:t>
            </a: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на классы</a:t>
            </a: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инкапсуляция</a:t>
            </a:r>
          </a:p>
        </p:txBody>
      </p:sp>
    </p:spTree>
    <p:extLst>
      <p:ext uri="{BB962C8B-B14F-4D97-AF65-F5344CB8AC3E}">
        <p14:creationId xmlns:p14="http://schemas.microsoft.com/office/powerpoint/2010/main" val="1617845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DRY</a:t>
            </a:r>
            <a:r>
              <a:rPr lang="ru-RU" dirty="0"/>
              <a:t>:</a:t>
            </a:r>
            <a:r>
              <a:rPr lang="en-US" dirty="0"/>
              <a:t> Don’t Repeat Yourself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17442" y="1066800"/>
            <a:ext cx="8421757" cy="8382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Каждая часть знания должна иметь единственное, непротиворечивое и авторитетное представление в рамках системы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2373097"/>
            <a:ext cx="79248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7432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Свойства: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снижает затраты на поддержку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развитие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изменение.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относится не только к дублированию кода, но и к дублированию других абстракций системы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4307622"/>
            <a:ext cx="8153400" cy="113877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7432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отсутствие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copy-paste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повторное использование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кода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106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Coupling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534400" cy="11430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en-US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Coupling (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связанность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–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мера, определяющая, насколько жестко один элемент связан с другими элементами, или каким количеством данных о других элементах он обладает.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 descr="File:Coupling sketches cropped 1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912" y="2133600"/>
            <a:ext cx="4658688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57200" y="3352800"/>
            <a:ext cx="4572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однонаправленные связи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зависимость от интерфейсов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don‘t talk to the strangers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077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Cohesion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52460"/>
            <a:ext cx="8686800" cy="1264627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Cohesion (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сцепленность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сфокусированность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–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мера, определяющая связанность и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сфокусированность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обязанностей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ответственности элемента.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800" y="4038600"/>
            <a:ext cx="76962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сужение обязанностей элемента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ответственности между несколькими элементами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группирование похожей ответственности в одном элементе</a:t>
            </a:r>
          </a:p>
        </p:txBody>
      </p:sp>
      <p:pic>
        <p:nvPicPr>
          <p:cNvPr id="6" name="Picture 5" descr="http://www.uralweb.ru/p/188594/Image/dart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774501"/>
            <a:ext cx="3124200" cy="2401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337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KISS</a:t>
            </a:r>
            <a:r>
              <a:rPr lang="ru-RU" dirty="0"/>
              <a:t>:</a:t>
            </a:r>
            <a:r>
              <a:rPr lang="en-US" dirty="0"/>
              <a:t> Keep it simple, stupid!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914400"/>
            <a:ext cx="8610600" cy="4389439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Простота системы является основной целью и ценностью.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Связаны: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Бритва Оккама: «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следует плодить новые сущности без самой крайней на то необходимости» или «Объяснение, требующее наименьших допущений, с большей вероятностью является правильным»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Эйнштейн: 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«Все должно быть предельно просто, но не проще»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прагматичный подход к проектированию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чувство меры, опыт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 descr="http://img11.nnm.ru/8/f/f/6/0/847b5457b8c19f9003dc7e3cd2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200" y="4038600"/>
            <a:ext cx="28702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887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YAGNI</a:t>
            </a:r>
            <a:r>
              <a:rPr lang="ru-RU" dirty="0"/>
              <a:t>:</a:t>
            </a:r>
            <a:r>
              <a:rPr lang="en-US" dirty="0"/>
              <a:t>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1143000"/>
            <a:ext cx="8686800" cy="4389439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нужно добавлять функциональность пока в ней нет непосредственной нужды.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Вытекает: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предварительная оптимизация вредна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«ленивый» подход к проектированию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Минус: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новый функционал может занимать много времени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Важно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быть прагматиком и учитывать будущие требования!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61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Don’t</a:t>
            </a:r>
            <a:r>
              <a:rPr lang="ru-RU" dirty="0"/>
              <a:t> </a:t>
            </a:r>
            <a:r>
              <a:rPr lang="ru-RU" dirty="0" err="1"/>
              <a:t>make</a:t>
            </a:r>
            <a:r>
              <a:rPr lang="ru-RU" dirty="0"/>
              <a:t> </a:t>
            </a:r>
            <a:r>
              <a:rPr lang="ru-RU" dirty="0" err="1"/>
              <a:t>me</a:t>
            </a:r>
            <a:r>
              <a:rPr lang="ru-RU" dirty="0"/>
              <a:t> </a:t>
            </a:r>
            <a:r>
              <a:rPr lang="ru-RU" dirty="0" err="1" smtClean="0"/>
              <a:t>think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1066800"/>
            <a:ext cx="8610600" cy="10668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Код  должен легко читаться и восприниматься с минимумом усилий,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если код вызывает затруднения чтобы его понять, то вероятно его стоит упростить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476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Code for the </a:t>
            </a:r>
            <a:r>
              <a:rPr lang="en-US" dirty="0" smtClean="0"/>
              <a:t>Maintainer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304800" y="1066800"/>
            <a:ext cx="861060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9763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 2" pitchFamily="18" charset="2"/>
              <a:buChar char="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  <a:defRPr/>
            </a:pP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Практически любой код, который вы пишете, предстоит поддерживать в будущем вам или кому-то другому. В будущем, когда вы вернётесь к коду, обнаружите, что большая его часть совершенно вам незнакома, так что старайтесь писать как будто для другого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eaLnBrk="1" hangingPunct="1">
              <a:buNone/>
              <a:defRPr/>
            </a:pP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“Пишите код так, как будто сопровождать его будет склонный к насилию психопат, который знает, где вы живете.” 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Стив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Макконнелл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«Совершенный код»)</a:t>
            </a:r>
          </a:p>
        </p:txBody>
      </p:sp>
    </p:spTree>
    <p:extLst>
      <p:ext uri="{BB962C8B-B14F-4D97-AF65-F5344CB8AC3E}">
        <p14:creationId xmlns:p14="http://schemas.microsoft.com/office/powerpoint/2010/main" val="724639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Hide Implementation Details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52400" y="990600"/>
            <a:ext cx="8763000" cy="10668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Скрытие деталей реализации позволяет вносить изменения в код компонента с минимальными затрагиванием других модулей которые используют этот компонент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79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разработки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46125" y="1164879"/>
            <a:ext cx="7651750" cy="4778721"/>
            <a:chOff x="1143000" y="1469679"/>
            <a:chExt cx="7651750" cy="4778721"/>
          </a:xfrm>
        </p:grpSpPr>
        <p:sp>
          <p:nvSpPr>
            <p:cNvPr id="4" name="Smiley Face 3"/>
            <p:cNvSpPr/>
            <p:nvPr/>
          </p:nvSpPr>
          <p:spPr>
            <a:xfrm>
              <a:off x="1143000" y="1752600"/>
              <a:ext cx="685800" cy="685800"/>
            </a:xfrm>
            <a:prstGeom prst="smileyFac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5" name="TextBox 7"/>
            <p:cNvSpPr txBox="1">
              <a:spLocks noChangeArrowheads="1"/>
            </p:cNvSpPr>
            <p:nvPr/>
          </p:nvSpPr>
          <p:spPr bwMode="auto">
            <a:xfrm>
              <a:off x="1143004" y="2617787"/>
              <a:ext cx="111761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ru-RU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Клиент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+mj-lt"/>
              </a:endParaRPr>
            </a:p>
          </p:txBody>
        </p:sp>
        <p:sp>
          <p:nvSpPr>
            <p:cNvPr id="6" name="Smiley Face 5"/>
            <p:cNvSpPr/>
            <p:nvPr/>
          </p:nvSpPr>
          <p:spPr>
            <a:xfrm>
              <a:off x="2514600" y="4495800"/>
              <a:ext cx="685800" cy="685800"/>
            </a:xfrm>
            <a:prstGeom prst="smileyFac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7" name="TextBox 9"/>
            <p:cNvSpPr txBox="1">
              <a:spLocks noChangeArrowheads="1"/>
            </p:cNvSpPr>
            <p:nvPr/>
          </p:nvSpPr>
          <p:spPr bwMode="auto">
            <a:xfrm>
              <a:off x="2438400" y="5334000"/>
              <a:ext cx="2021707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ru-RU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Разработчики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+mj-lt"/>
              </a:endParaRPr>
            </a:p>
          </p:txBody>
        </p:sp>
        <p:sp>
          <p:nvSpPr>
            <p:cNvPr id="8" name="Smiley Face 7"/>
            <p:cNvSpPr/>
            <p:nvPr/>
          </p:nvSpPr>
          <p:spPr>
            <a:xfrm>
              <a:off x="3352800" y="4572000"/>
              <a:ext cx="685800" cy="685800"/>
            </a:xfrm>
            <a:prstGeom prst="smileyFace">
              <a:avLst>
                <a:gd name="adj" fmla="val 4653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9" name="Smiley Face 8"/>
            <p:cNvSpPr/>
            <p:nvPr/>
          </p:nvSpPr>
          <p:spPr>
            <a:xfrm>
              <a:off x="3048000" y="3810000"/>
              <a:ext cx="685800" cy="685800"/>
            </a:xfrm>
            <a:prstGeom prst="smileyFac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10" name="Right Arrow 9"/>
            <p:cNvSpPr/>
            <p:nvPr/>
          </p:nvSpPr>
          <p:spPr>
            <a:xfrm rot="5650975">
              <a:off x="3174399" y="3232019"/>
              <a:ext cx="635000" cy="203200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pic>
          <p:nvPicPr>
            <p:cNvPr id="11" name="Picture 2" descr="http://www.newsby.org/news/newsimg/2008/07/ferrari_f430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3604" y="1828801"/>
              <a:ext cx="2773363" cy="1985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4" descr="http://lopuhifilm.ru/u/people/bio8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3600" y="4267200"/>
              <a:ext cx="2851150" cy="19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ight Arrow 12"/>
            <p:cNvSpPr/>
            <p:nvPr/>
          </p:nvSpPr>
          <p:spPr>
            <a:xfrm rot="20042531">
              <a:off x="4171950" y="3565525"/>
              <a:ext cx="1371600" cy="228600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4" name="Right Arrow 13"/>
            <p:cNvSpPr/>
            <p:nvPr/>
          </p:nvSpPr>
          <p:spPr>
            <a:xfrm rot="1186632">
              <a:off x="4189413" y="4797425"/>
              <a:ext cx="1371600" cy="228600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pic>
          <p:nvPicPr>
            <p:cNvPr id="15" name="Picture 6" descr="http://www.pickwickclub.ru/img/rach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8197" y="1469679"/>
              <a:ext cx="2590800" cy="1463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3537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Law of </a:t>
            </a:r>
            <a:r>
              <a:rPr lang="en-US" dirty="0" smtClean="0"/>
              <a:t>Demeter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228600" y="1143001"/>
            <a:ext cx="876300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9763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 2" pitchFamily="18" charset="2"/>
              <a:buChar char="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  <a:defRPr/>
            </a:pP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Компоненты кода должны взаимодействовать только с их непосредственными связями (например, классы от которых они унаследованы, объекты, которые они содержат, объекты, переданные с помощью аргументов и т.д.)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4037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Premature Optimization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686800" cy="22860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Даже не думайте об оптимизации, если ваш код работает, но медленней, чем вы хотите. Только потом можно начать задумываться об оптимизации, и только основываясь на полученном опыте.</a:t>
            </a:r>
            <a:endParaRPr lang="en-US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Мы должны забыть про небольшие улучшения эффективности, скажем, около 97% времени: преждевременная оптимизация — корень всех бед. © Дональд Кнут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625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Reuse is </a:t>
            </a:r>
            <a:r>
              <a:rPr lang="en-US" dirty="0" smtClean="0"/>
              <a:t>Good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228600" y="914400"/>
            <a:ext cx="8686800" cy="1168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9763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 2" pitchFamily="18" charset="2"/>
              <a:buChar char="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  <a:defRPr/>
            </a:pPr>
            <a:r>
              <a:rPr lang="ru-RU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Повторное </a:t>
            </a: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использование кода повышает надежность и уменьшает время разработки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8613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Принципы объектно-ориентированного проектирования</a:t>
            </a:r>
            <a:endParaRPr lang="en-US" dirty="0"/>
          </a:p>
        </p:txBody>
      </p:sp>
      <p:pic>
        <p:nvPicPr>
          <p:cNvPr id="3" name="Picture 2" descr="solid_thum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555634"/>
            <a:ext cx="7239000" cy="579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2907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SRP</a:t>
            </a:r>
            <a:r>
              <a:rPr lang="ru-RU" dirty="0"/>
              <a:t>:</a:t>
            </a:r>
            <a:r>
              <a:rPr lang="en-US" dirty="0"/>
              <a:t> Single Responsibility Principle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779" y="685800"/>
            <a:ext cx="6964442" cy="55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23159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SRP</a:t>
            </a:r>
            <a:r>
              <a:rPr lang="ru-RU" dirty="0"/>
              <a:t>:</a:t>
            </a:r>
            <a:r>
              <a:rPr lang="en-US" dirty="0"/>
              <a:t> Single Responsibility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1143000"/>
            <a:ext cx="8610600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spcAft>
                <a:spcPts val="0"/>
              </a:spcAft>
              <a:buFont typeface="Arial"/>
              <a:buAutoNum type="arabicPeriod"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должно быть больше одной причины для изменения класса (Роберт Мартин Принципы, паттерны и практики гибкой̆ разработки. — 2006 ).</a:t>
            </a:r>
            <a:endParaRPr lang="en-US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57200" indent="-457200" fontAlgn="auto">
              <a:spcAft>
                <a:spcPts val="0"/>
              </a:spcAft>
              <a:buFont typeface="Arial"/>
              <a:buAutoNum type="arabicPeriod"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Каждый класс должен быть сфокусирован на своей области ответственности.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  <a:endParaRPr lang="en-US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упростить внесение изменений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защититься от побочных эффектов при изменениях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правильное проектирование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использование паттернов проектирования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77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SRP</a:t>
            </a:r>
            <a:r>
              <a:rPr lang="ru-RU" dirty="0"/>
              <a:t>:неправильный </a:t>
            </a:r>
            <a:r>
              <a:rPr lang="ru-RU" dirty="0" smtClean="0"/>
              <a:t>вариант</a:t>
            </a:r>
            <a:endParaRPr lang="en-US" dirty="0"/>
          </a:p>
        </p:txBody>
      </p:sp>
      <p:sp>
        <p:nvSpPr>
          <p:cNvPr id="3" name="Rectangle 16"/>
          <p:cNvSpPr>
            <a:spLocks noChangeArrowheads="1"/>
          </p:cNvSpPr>
          <p:nvPr/>
        </p:nvSpPr>
        <p:spPr bwMode="auto">
          <a:xfrm>
            <a:off x="304800" y="1600200"/>
            <a:ext cx="8686800" cy="289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Account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string Number;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decimal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CurrentBalance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Deposit(decimal amount)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Withdraw(decimal amount) { ... } 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Transfer(decimal amount, Account recipient)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TaxTable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CalculateTaxes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year) { ... }</a:t>
            </a:r>
            <a:endParaRPr lang="ru-RU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GetByNumber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number)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Save()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1191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</a:t>
            </a:r>
            <a:r>
              <a:rPr lang="ru-RU" dirty="0" smtClean="0"/>
              <a:t>вариант</a:t>
            </a:r>
            <a:endParaRPr lang="en-US" dirty="0"/>
          </a:p>
        </p:txBody>
      </p:sp>
      <p:sp>
        <p:nvSpPr>
          <p:cNvPr id="3" name="Rectangle 16"/>
          <p:cNvSpPr>
            <a:spLocks noChangeArrowheads="1"/>
          </p:cNvSpPr>
          <p:nvPr/>
        </p:nvSpPr>
        <p:spPr bwMode="auto">
          <a:xfrm>
            <a:off x="609600" y="990600"/>
            <a:ext cx="7924800" cy="477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Account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string Number;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decimal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CurrentBalance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Deposit(decimal amount)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Withdraw(decimal amount) { ... } 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Transfer(decimal amount, Account recipient)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AccountRepository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Account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GetByNumber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number)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Save(Account account)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TaxCalculator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TaxTable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CalculateTaxes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year)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716505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Типичные примеры нарушения SRP 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610600" cy="4656138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Типичными примерами нарушения SRP являются: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смешивание логики с инфраструктурой.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Бизнес-логика смешана с представлением, слоем персистентности, находится внутри WCF или Windows-сервисов. Должна быть возможность сосредоточиться на бизнес-правилах, не обращая внимания на второстепенные инфраструктурные детали;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слабая связность (low cohesion).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Класс/модуль/метод не является цельным и решает несколько несвязанных задач. Проявляются несколько групп методов, каждая из которых обращается к подмножеству полей, не используемых другими методами;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выполнение нескольких несвязанных задач.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Класс/модуль может быть цельным, но решать несколько несвязанных задач (вычисление заработной платы и построение отчета). Класс/модуль/метод должен быть сфокусированным на решении минимального числа задач; 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2019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Типичные примеры нарушения SRP 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143000"/>
            <a:ext cx="8686800" cy="4351338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решение задач разных уровней абстракции.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Класс/метод не должен отвечать за задачи разного уровня. Например, класс удаленного заместителя не должен самостоятельно проверять аргументы, заниматься сериализацией и шифрованием. Каждый из этих аспектов должен решаться отдельным классом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решение задач разных уровней абстракции.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Класс/метод не должен отвечать за задачи разного уровня. Например, класс удаленного заместителя не должен самостоятельно проверять аргументы, заниматься сериализацией и шифрова- нием. Каждый из этих аспектов должен решаться отдельным классом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15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Процесс разработки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066800" y="1524000"/>
            <a:ext cx="7752685" cy="4267200"/>
            <a:chOff x="1066800" y="1600200"/>
            <a:chExt cx="7752685" cy="4267200"/>
          </a:xfrm>
        </p:grpSpPr>
        <p:pic>
          <p:nvPicPr>
            <p:cNvPr id="17" name="Picture 16" descr="http://www.newsby.org/news/newsimg/2008/07/ferrari_f430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8204" y="3810000"/>
              <a:ext cx="2874963" cy="2057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4" descr="http://lopuhifilm.ru/u/people/bio8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8200" y="1600200"/>
              <a:ext cx="2851150" cy="19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6" descr="http://www.pickwickclub.ru/img/rach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800" y="1981201"/>
              <a:ext cx="2590800" cy="1463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7" descr="http://www.pickwickclub.ru/img/rach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800" y="4114801"/>
              <a:ext cx="2590800" cy="1463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Equal 20"/>
            <p:cNvSpPr/>
            <p:nvPr/>
          </p:nvSpPr>
          <p:spPr>
            <a:xfrm>
              <a:off x="3657600" y="2209800"/>
              <a:ext cx="914400" cy="914400"/>
            </a:xfrm>
            <a:prstGeom prst="mathEqual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Equal 21"/>
            <p:cNvSpPr/>
            <p:nvPr/>
          </p:nvSpPr>
          <p:spPr>
            <a:xfrm>
              <a:off x="3657600" y="4343400"/>
              <a:ext cx="914400" cy="914400"/>
            </a:xfrm>
            <a:prstGeom prst="mathEqual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TextBox 11"/>
            <p:cNvSpPr txBox="1">
              <a:spLocks noChangeArrowheads="1"/>
            </p:cNvSpPr>
            <p:nvPr/>
          </p:nvSpPr>
          <p:spPr bwMode="auto">
            <a:xfrm>
              <a:off x="7772403" y="3962400"/>
              <a:ext cx="1047082" cy="17851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ru-RU" sz="11000" dirty="0" smtClean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?</a:t>
              </a:r>
              <a:endParaRPr lang="en-US" sz="11000" dirty="0">
                <a:solidFill>
                  <a:schemeClr val="accent2">
                    <a:lumMod val="50000"/>
                  </a:schemeClr>
                </a:solidFill>
                <a:latin typeface="+mj-lt"/>
              </a:endParaRPr>
            </a:p>
          </p:txBody>
        </p:sp>
      </p:grpSp>
      <p:sp>
        <p:nvSpPr>
          <p:cNvPr id="24" name="Title 1"/>
          <p:cNvSpPr txBox="1">
            <a:spLocks/>
          </p:cNvSpPr>
          <p:nvPr/>
        </p:nvSpPr>
        <p:spPr>
          <a:xfrm>
            <a:off x="800100" y="920750"/>
            <a:ext cx="3124200" cy="628651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31775" indent="0" algn="l" defTabSz="339725" rtl="0" eaLnBrk="1" latinLnBrk="0" hangingPunct="1">
              <a:spcBef>
                <a:spcPct val="0"/>
              </a:spcBef>
              <a:buNone/>
              <a:tabLst/>
              <a:defRPr sz="2000" b="1" kern="1200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С точки зрения клиента: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32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Open-Closed Principle</a:t>
            </a:r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462" y="685800"/>
            <a:ext cx="7098937" cy="568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58413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Open-Closed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143000"/>
            <a:ext cx="8686800" cy="4800600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«Программные сущности (классы, модули, функции и т. п.) должны быть открытыми для расширения, но закрытыми для модификации»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Мартин Р.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Принципы, паттерны и практики </a:t>
            </a:r>
            <a:r>
              <a:rPr lang="ru-RU" sz="2000" b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гибкои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разработки. — 2006). 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  <a:endParaRPr lang="en-US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добиться гибкости системы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избежать сильных переработок дизайна системы при изменениях – он должен быть простым и устойчивым к изменениям («не если, а когда»)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defRPr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правильное наследование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инкапсуляция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7094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Open-Closed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81000" y="1219200"/>
            <a:ext cx="8382000" cy="4389439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Определение от Бертрана Мейера: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модули должны иметь возможность быть как открытыми, так и закрытыми. При этом понятия открытости и закрытости определяются так.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 называют открытым, если он еще доступен для расширения. Например, имеется возможность расширить множество операций в нем или добавить поля к его структурам данных.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 называют закрытым, если он доступен для использования другими модулями. Это означает, что модуль (его интерфейс — с точки зрения сокрытия информации) уже имеет строго определенное окончательное описание. На уровне реализации закрытое состояние модуля означает, что можно компилировать модуль, сохранять в библиотеке и делать его доступным для использования другими модулями (его клиентами).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800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Open-Closed Principle</a:t>
            </a:r>
          </a:p>
        </p:txBody>
      </p:sp>
      <p:pic>
        <p:nvPicPr>
          <p:cNvPr id="3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76400"/>
            <a:ext cx="7089217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4649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неправильный вариант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863960"/>
            <a:ext cx="3657600" cy="174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228600" y="2895600"/>
            <a:ext cx="4495800" cy="3093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Logger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 = new </a:t>
            </a:r>
            <a:r>
              <a:rPr lang="en-US" sz="13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Logger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message)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// </a:t>
            </a:r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отправить сообщение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logger.Log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(message);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4512365" y="869004"/>
            <a:ext cx="43434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ru-RU" sz="200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Изменение: нужно писать лог в базу данных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4512365" y="1576890"/>
            <a:ext cx="4572000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DatabaseLogger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Log(string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logText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// </a:t>
            </a:r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сохранить лог в базе данных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ru-RU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DatabaseLogger</a:t>
            </a:r>
            <a:r>
              <a:rPr lang="en-US" sz="13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logger;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 = new </a:t>
            </a:r>
            <a:r>
              <a:rPr lang="en-US" sz="13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DatabaseLogger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message)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// </a:t>
            </a:r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отправить сообщение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logger.Log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(message);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6674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вариант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62000"/>
            <a:ext cx="5622925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038600" y="2743200"/>
            <a:ext cx="4953000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ILogger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logger;</a:t>
            </a:r>
          </a:p>
          <a:p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4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ILogger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logger)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this.logger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logger;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message)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// </a:t>
            </a:r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отправить сообщение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logger.Log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(message);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966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 типичные нарушения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1143000"/>
            <a:ext cx="8610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fontAlgn="auto">
              <a:spcAft>
                <a:spcPts val="0"/>
              </a:spcAft>
              <a:buFont typeface="Arial"/>
              <a:buNone/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Типичными примерами нарушения принципа «открыт/закрыт» являются следующие.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Интерфейс класса является нестабильным.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Постоянные изменения интерфейса класса, используемого во множестве мест, приводят к постоянным изменениям во многих частях системы.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«Размазывание» информации об иерархии типов.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 коде постоянно используются понижающие приведения типов (downcasting), что «размазывает» информацию об иерархии типов по коду приложения. Это затрудняет добавление новых типов и усложняет понимание текущего решения. </a:t>
            </a:r>
          </a:p>
          <a:p>
            <a:pPr fontAlgn="auto">
              <a:spcAft>
                <a:spcPts val="0"/>
              </a:spcAft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910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pic>
        <p:nvPicPr>
          <p:cNvPr id="3" name="Picture 2" descr="http://blackbeltreview.files.wordpress.com/2009/12/liskovsubtitutionprinciple_52bb516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75" y="685800"/>
            <a:ext cx="7105650" cy="568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40142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066800"/>
            <a:ext cx="8458200" cy="48006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Должна быть возможность вместо базового типа подставить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любои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его подтип»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Мартин Р.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Принципы, паттерны и практики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гибкои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разработки. — 2006). </a:t>
            </a:r>
          </a:p>
          <a:p>
            <a:pPr marL="0" indent="0" algn="just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fontAlgn="auto">
              <a:spcAft>
                <a:spcPts val="0"/>
              </a:spcAft>
            </a:pP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«...Если для каждого объекта o1 типа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существует объект o2 типа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такои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̆, что для всех программ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определенных в терминах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поведение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не изменяется при замене o2 на o1, то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является подтипом (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subtype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для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»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Лисков Б.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Абстракция данных и иерархия. — 1988). </a:t>
            </a:r>
          </a:p>
          <a:p>
            <a:pPr algn="just" fontAlgn="auto">
              <a:spcAft>
                <a:spcPts val="0"/>
              </a:spcAft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fontAlgn="auto">
              <a:spcAft>
                <a:spcPts val="0"/>
              </a:spcAft>
            </a:pP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«... Должна существовать возможность использовать объекты производного класса вместо объектов базового класса. Это значит, что объекты производного класса должны вести себя согласованно, согласно контракту базового класса »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(Уорд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Каннингем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1517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81000" y="1066800"/>
            <a:ext cx="8382000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1. Подтипы должны быть заменяемыми их исходными типами.</a:t>
            </a: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2. Наследники должны соблюдать контракт предка</a:t>
            </a: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избежать побочных эффектов и ошибок в существующем коде, работающем с базовыми классами, при добавлении наследников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строить правильные иерархии наследования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правильное наследование классов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027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разработки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171700" y="1310243"/>
            <a:ext cx="3733800" cy="628651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31775" indent="0" algn="l" defTabSz="339725" rtl="0" eaLnBrk="1" latinLnBrk="0" hangingPunct="1">
              <a:spcBef>
                <a:spcPct val="0"/>
              </a:spcBef>
              <a:buNone/>
              <a:tabLst/>
              <a:defRPr sz="2000" b="1" kern="1200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Момент истины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4800" y="2743200"/>
            <a:ext cx="3733800" cy="12954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расширение приложения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исправление ошибок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написание тестов</a:t>
            </a:r>
            <a:endParaRPr lang="ru-RU" sz="18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 descr="http://lopuhifilm.ru/u/people/bio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936388"/>
            <a:ext cx="1981200" cy="137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4114800" y="3048000"/>
            <a:ext cx="762000" cy="6096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334000" y="2743200"/>
            <a:ext cx="3276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больше времени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больше ошибок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иногда очень сложно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04800" y="5029200"/>
            <a:ext cx="3657600" cy="99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плохое внутреннее качество</a:t>
            </a:r>
          </a:p>
        </p:txBody>
      </p:sp>
      <p:sp>
        <p:nvSpPr>
          <p:cNvPr id="9" name="Right Arrow 8"/>
          <p:cNvSpPr/>
          <p:nvPr/>
        </p:nvSpPr>
        <p:spPr>
          <a:xfrm>
            <a:off x="4114800" y="4953000"/>
            <a:ext cx="762000" cy="6096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334000" y="5029200"/>
            <a:ext cx="3276600" cy="99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плохое внешнее качество</a:t>
            </a:r>
          </a:p>
        </p:txBody>
      </p:sp>
    </p:spTree>
    <p:extLst>
      <p:ext uri="{BB962C8B-B14F-4D97-AF65-F5344CB8AC3E}">
        <p14:creationId xmlns:p14="http://schemas.microsoft.com/office/powerpoint/2010/main" val="133482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pic>
        <p:nvPicPr>
          <p:cNvPr id="3" name="Content Placeholder 4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7800" y="990600"/>
            <a:ext cx="3496392" cy="374076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7687" y="1187248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Контракт прямоугольника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(инвариант): ширина и высота положительны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7687" y="3117795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Контракт </a:t>
            </a: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квадрата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(инвариант): ширина и высота положительны, ширина и высота равны. 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5048342"/>
            <a:ext cx="86868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Инвариант класса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— это утверждение, которое (должно быть) истинно применительно к любому объекту данного класса в любой момент времени (за исключением переходных процессов в методах объекта).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9211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неправильный вариант</a:t>
            </a:r>
            <a:endParaRPr lang="en-US" dirty="0"/>
          </a:p>
        </p:txBody>
      </p:sp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304800" y="685800"/>
            <a:ext cx="7239000" cy="5693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Rectangle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virtual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Width { get; set;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virtual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Height { get; set;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CalculateArea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return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Width * Height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Square : Rectangle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override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Height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get { return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base.Height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set {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base.Height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value;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base.Width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value;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override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Width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get { return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base.Width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set {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base.Width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value;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base.Height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value;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Program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static void Main()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Rectangle r = new Square();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r.Width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3;r.Height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= 2;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3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(6, </a:t>
            </a:r>
            <a:r>
              <a:rPr lang="en-US" sz="1300" b="1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r.CalculateArea</a:t>
            </a:r>
            <a:r>
              <a:rPr lang="en-US" sz="13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());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}}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594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вариант</a:t>
            </a:r>
            <a:endParaRPr lang="en-US" dirty="0"/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304800" y="838200"/>
            <a:ext cx="7239000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Rectangle : </a:t>
            </a:r>
            <a:r>
              <a:rPr lang="en-US" sz="14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IFigure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endParaRPr lang="ru-RU" sz="1400" dirty="0" smtClean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Width { get; set;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Height { get; set;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CalculateArea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return Width * Height;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Square : </a:t>
            </a:r>
            <a:r>
              <a:rPr lang="en-US" sz="14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IFigure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endParaRPr lang="ru-RU" sz="1400" dirty="0" smtClean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Side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{ get; set;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CalculateArea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return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Side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*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Side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Program 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static void Main() 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Rectangle r = new Square(); //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fail on compilation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r.Width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3;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r.Height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2;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(6,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r.CalculateArea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());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915204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 и контракты</a:t>
            </a:r>
            <a:r>
              <a:rPr lang="ru-RU" sz="1800" dirty="0"/>
              <a:t> 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914400"/>
            <a:ext cx="78867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не должны усиливать предусловия (не должны требовать большего от своих клиентов).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не должны ослаблять постусловия (должны гарантировать как минимум то же, что и базовый̆ класс).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не должны нарушать инварианты базового класса (инварианты базового класса и наследников суммируются).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недолжны генерировать исключения, не описанные базовым классом.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394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Типичные примеры нарушения </a:t>
            </a:r>
            <a:r>
              <a:rPr lang="ru-RU" dirty="0" smtClean="0"/>
              <a:t>LSP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914400"/>
            <a:ext cx="85344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18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используются полиморфным образом, но их поведение не согласуется с поведением базового класса: генерируются исключения, не описанные контрактом базового класса, или не выполняются действия, предполагаемые контрактом базового класса. </a:t>
            </a:r>
          </a:p>
          <a:p>
            <a:pPr algn="just" fontAlgn="auto">
              <a:spcAft>
                <a:spcPts val="0"/>
              </a:spcAft>
            </a:pPr>
            <a:r>
              <a:rPr lang="ru-RU" sz="18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Контракт базового класса настолько нечеткий, что реализовать согласованное поведение наследником просто невозможно. </a:t>
            </a:r>
            <a:endParaRPr lang="ru-RU" sz="18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62105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Interface Segregation Principle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214" y="592077"/>
            <a:ext cx="7195571" cy="5759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49135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Interface Segregation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685800"/>
            <a:ext cx="8229600" cy="5745775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1. «Клиенты не должны вынужденно зависеть от методов, которыми не пользуются»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Мартин Р.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Принципы, паттерны и практики гибкой разработки. — 2006). </a:t>
            </a: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2. Зависимость между классами должна быть ограничена как можно более «узким» интерфейсом.</a:t>
            </a: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получение простого и слабо связного кода 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ограничить знание одного класса о другом (принцип наименьшего знания)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уменьшить зависимость между классами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уменьшить количество методов для реализации при наследовании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фокусирование интерфейсов на своей ответственности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наследование от нескольких интерфейсов, а не от одного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5847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Interface Segregation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143000"/>
            <a:ext cx="86868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Зависимости, стабильность которых уменьшается от очень стабильной до нестабильной: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примитивные типы;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объекты-значения (неизменяемые пользовательские типы);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объекты со стабильным интерфейсом и поведением (пользовательские типы, интерфейс которых стабилен, а поведение не зависит от внешнего окружения);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объекты с изменчивыми интерфейсом и поведением (типы расположены на стыке модулей, которые постоянно подвергаются изменениям, или типы, которые работают с внешним окружением: файлами, базами данных, сокетами и т. п.).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061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неправильный вариант</a:t>
            </a:r>
            <a:endParaRPr lang="en-US" dirty="0"/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33400" y="838200"/>
            <a:ext cx="7239000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IBird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Eat();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Sing();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Fly();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N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ightingale: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IBird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здорово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Pigeon :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IBird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ну, я не очень хорошо пою, но ладно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Penguin :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IBird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хм... а я вообще птица?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998048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вариант</a:t>
            </a:r>
            <a:endParaRPr lang="en-US" dirty="0"/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381000" y="685800"/>
            <a:ext cx="7239000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15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ICommonBird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Eat();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interface </a:t>
            </a:r>
            <a:r>
              <a:rPr lang="en-US" sz="15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ISingingBird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Sing();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interface </a:t>
            </a:r>
            <a:r>
              <a:rPr lang="en-US" sz="15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IFlyingBird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Fly();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Nightingale: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ICommonBird</a:t>
            </a:r>
            <a:r>
              <a:rPr lang="en-US" sz="15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ISingingBird</a:t>
            </a:r>
            <a:r>
              <a:rPr lang="en-US" sz="15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IFlyingBird</a:t>
            </a:r>
            <a:endParaRPr lang="en-US" sz="1500" dirty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хм, ничего не изменилось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Pigeon :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ICommonBird</a:t>
            </a:r>
            <a:r>
              <a:rPr lang="en-US" sz="15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IFlyingBird</a:t>
            </a:r>
            <a:endParaRPr lang="en-US" sz="1500" dirty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о, так лучше, я могу не петь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Penguin :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ICommonBird</a:t>
            </a:r>
            <a:endParaRPr lang="en-US" sz="1500" dirty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так намного лучше! хотя я еще и плавать могу </a:t>
            </a:r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  <a:sym typeface="Wingdings" pitchFamily="2" charset="2"/>
              </a:rPr>
              <a:t>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0284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разработки</a:t>
            </a:r>
            <a:endParaRPr lang="en-US" dirty="0"/>
          </a:p>
        </p:txBody>
      </p:sp>
      <p:pic>
        <p:nvPicPr>
          <p:cNvPr id="3" name="Picture 2" descr="http://www.newsby.org/news/newsimg/2008/07/ferrari_f43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733801"/>
            <a:ext cx="2362200" cy="169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 descr="http://upload.wikimedia.org/wikipedia/commons/0/08/Peugeot307cc_babylonred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729" y="3733800"/>
            <a:ext cx="2428875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http://lopuhifilm.ru/u/people/bio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738" y="3733800"/>
            <a:ext cx="2411412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457200" y="5715000"/>
            <a:ext cx="8382000" cy="152400"/>
          </a:xfrm>
          <a:prstGeom prst="rightArrow">
            <a:avLst>
              <a:gd name="adj1" fmla="val 50000"/>
              <a:gd name="adj2" fmla="val 165663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TextBox 12"/>
          <p:cNvSpPr txBox="1">
            <a:spLocks noChangeArrowheads="1"/>
          </p:cNvSpPr>
          <p:nvPr/>
        </p:nvSpPr>
        <p:spPr bwMode="auto">
          <a:xfrm>
            <a:off x="3352800" y="5943600"/>
            <a:ext cx="220175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Project timeline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42900" y="1083779"/>
            <a:ext cx="8229600" cy="628651"/>
          </a:xfrm>
          <a:prstGeom prst="rect">
            <a:avLst/>
          </a:prstGeom>
        </p:spPr>
        <p:txBody>
          <a:bodyPr anchor="ctr" anchorCtr="0">
            <a:normAutofit fontScale="97500"/>
          </a:bodyPr>
          <a:lstStyle>
            <a:lvl1pPr marL="231775" indent="0" algn="l" defTabSz="339725" rtl="0" eaLnBrk="1" latinLnBrk="0" hangingPunct="1">
              <a:spcBef>
                <a:spcPct val="0"/>
              </a:spcBef>
              <a:buNone/>
              <a:tabLst/>
              <a:defRPr sz="2000" b="1" kern="1200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mtClean="0">
                <a:latin typeface="Calibri" charset="0"/>
                <a:ea typeface="Calibri" charset="0"/>
                <a:cs typeface="Calibri" charset="0"/>
              </a:rPr>
              <a:t>Нарастание энтропии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828800"/>
            <a:ext cx="8153400" cy="12192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разные люди пишут код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растет размер приложения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растет связность между модулями, классами</a:t>
            </a:r>
          </a:p>
          <a:p>
            <a:pPr fontAlgn="auto">
              <a:spcAft>
                <a:spcPts val="0"/>
              </a:spcAft>
              <a:defRPr/>
            </a:pPr>
            <a:endParaRPr lang="ru-RU" sz="18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Aft>
                <a:spcPts val="0"/>
              </a:spcAft>
              <a:defRPr/>
            </a:pPr>
            <a:endParaRPr lang="en-US" sz="18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2971800" y="4419600"/>
            <a:ext cx="30480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867400" y="4419600"/>
            <a:ext cx="30480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Типичные примеры нарушения ISP 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7630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Метод принимает аргументы производного класса, хотя достаточно использовать базовый класс.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 класса два или более ярко выраженных вида клиентов.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 зависит от более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сложнои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зависимости, чем нужно: принимает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интерфейс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провайдера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вместо результатов его работы и т. п.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 зависит от сложного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интерфейса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что делает его зависимым от всех типов, используемых в этом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интерфейсе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5785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 </a:t>
            </a:r>
            <a:r>
              <a:rPr lang="en-US" dirty="0"/>
              <a:t>Dependency Inversion Principle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75" y="685800"/>
            <a:ext cx="7105650" cy="5608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49540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 </a:t>
            </a:r>
            <a:r>
              <a:rPr lang="en-US" dirty="0"/>
              <a:t>Dependency Inversion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685800"/>
            <a:ext cx="8686800" cy="5562600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fontAlgn="auto">
              <a:spcAft>
                <a:spcPts val="0"/>
              </a:spcAft>
              <a:buFont typeface="Arial"/>
              <a:buNone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«Модули верхнего уровня не должны зависеть от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модулеи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нижнего уровня. И те и другие должны зависеть от абстракций. </a:t>
            </a:r>
          </a:p>
          <a:p>
            <a:pPr marL="82296" indent="0" fontAlgn="auto">
              <a:spcAft>
                <a:spcPts val="0"/>
              </a:spcAft>
              <a:buFont typeface="Arial"/>
              <a:buNone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Абстракции не должны зависеть от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деталеи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̆. Детали должны зависеть от абстракций»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Мартин Р.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Принципы, паттерны и практики </a:t>
            </a:r>
            <a:r>
              <a:rPr lang="ru-RU" sz="2000" b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гибкои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разработки. — 2006). </a:t>
            </a:r>
          </a:p>
          <a:p>
            <a:pPr marL="82296" indent="0" fontAlgn="auto">
              <a:spcAft>
                <a:spcPts val="0"/>
              </a:spcAft>
              <a:buFont typeface="Arial"/>
              <a:buNone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  <a:endParaRPr lang="en-US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уменьшить связанность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low coupling)</a:t>
            </a:r>
          </a:p>
          <a:p>
            <a:pPr marL="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Связан: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Hollywood principle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»: </a:t>
            </a:r>
            <a:r>
              <a:rPr lang="en-US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Don’t call us, we’ll call you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паттерны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Dependency Injection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Service Locator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зависимость от абстракций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DI-frameworks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4012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 </a:t>
            </a:r>
            <a:r>
              <a:rPr lang="en-US" dirty="0"/>
              <a:t>Dependency Inversion Principle</a:t>
            </a:r>
          </a:p>
        </p:txBody>
      </p:sp>
      <p:pic>
        <p:nvPicPr>
          <p:cNvPr id="3" name="Content Placeholder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845" y="838200"/>
            <a:ext cx="4590310" cy="551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1550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 </a:t>
            </a:r>
            <a:r>
              <a:rPr lang="en-US" dirty="0"/>
              <a:t>Dependency Inversion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14400"/>
            <a:ext cx="8686800" cy="46482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  <a:endParaRPr lang="en-US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 algn="just" fontAlgn="auto">
              <a:spcAft>
                <a:spcPts val="0"/>
              </a:spcAft>
              <a:buFont typeface="+mj-lt"/>
              <a:buAutoNum type="arabicPeriod"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Дизайн является жестким (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rigid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если его тяжело изменить, поскольку любое изменение влияет на слишком большое количество других частей системы.</a:t>
            </a:r>
          </a:p>
          <a:p>
            <a:pPr marL="342900" indent="-342900" algn="just" fontAlgn="auto">
              <a:spcAft>
                <a:spcPts val="0"/>
              </a:spcAft>
              <a:buFont typeface="+mj-lt"/>
              <a:buAutoNum type="arabicPeriod"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Дизайн является хрупким (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fragile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если при внесении изменений неожиданно ломаются другие части системы.</a:t>
            </a:r>
          </a:p>
          <a:p>
            <a:pPr marL="342900" indent="-342900" algn="just" fontAlgn="auto">
              <a:spcAft>
                <a:spcPts val="0"/>
              </a:spcAft>
              <a:buFont typeface="+mj-lt"/>
              <a:buAutoNum type="arabicPeriod"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Дизайн является неподвижным (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immobile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если код тяжело использовать повторно в другом приложении, поскольку его слишком сложно «выпутать» из текущего приложения.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460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неправильный вариант</a:t>
            </a:r>
            <a:endParaRPr lang="en-US" dirty="0"/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381000" y="685800"/>
            <a:ext cx="7239000" cy="5478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Developer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WriteApplication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helloWorld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new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HelloWorldApp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WriteCode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helloWorld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private void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WriteCode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{ ... };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string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GetCode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HelloWorldApp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реализация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VeryBigApp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реализация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1625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вариант</a:t>
            </a:r>
            <a:endParaRPr lang="en-US" dirty="0"/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228600" y="914400"/>
            <a:ext cx="8534400" cy="4278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Developer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WriteApplication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app)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WriteCode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(app);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private void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WriteCode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{ ... };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static void Main()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Developer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dev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new Developer();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app = new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VeryBigApp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 // </a:t>
            </a:r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теперь мы умеем писать что угодно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dev.WriteApplication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(app);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28600" y="5410200"/>
            <a:ext cx="86868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Это шаблон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Dependency Injection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Method Injection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но можно использовать и другие шаблоны (например,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Service Locator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а также </a:t>
            </a:r>
            <a:r>
              <a:rPr lang="en-US" sz="2000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IoC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19346039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Patterns. Constructor Injection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610600" cy="4351338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Назначение</a:t>
            </a:r>
            <a:r>
              <a:rPr lang="en-US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Разорвать жесткую связь между классом и его </a:t>
            </a: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обязательными 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зависимостями.</a:t>
            </a:r>
            <a:endParaRPr lang="en-US" sz="200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endParaRPr lang="en-US" sz="200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Передача зависимостей через конструктор является предпочтительным способом внедрения зависимостей, поскольку в этом случае проще всего обеспечить четкий контракт между классом и его клиентами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5844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Patterns. Constructor Injection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990600"/>
            <a:ext cx="8534400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Декораторы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MemoryStream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();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bs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BufferedStream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);</a:t>
            </a: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Стратегия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сортировки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sortedArray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= 		new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 </a:t>
            </a:r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SortedList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&lt;</a:t>
            </a:r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int,string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&gt;(new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CustomComparer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());</a:t>
            </a: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Класс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ResourceReader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принимает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Stream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Stream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MemoryStream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();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resourceReader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ResourceReader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);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BinaryReader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BinaryWriter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,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StreamReader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StreamWriter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также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принимают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Stream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через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конструктор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textReader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StreamReader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);</a:t>
            </a:r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93149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Consolas" charset="0"/>
                <a:cs typeface="Consolas" charset="0"/>
              </a:rPr>
              <a:t>DI Patterns. Property Injection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066800"/>
            <a:ext cx="8610600" cy="8382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fontAlgn="auto">
              <a:spcAft>
                <a:spcPts val="0"/>
              </a:spcAft>
              <a:buFont typeface="Arial"/>
              <a:buNone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Назначение 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Разорвать жесткую связь между классом и его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необязательными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зависимостями.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" y="2057400"/>
            <a:ext cx="8763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Передачу зависимости через свойство следует применять </a:t>
            </a: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только для необязательных зависимостей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для которых существует разумная реализация по умолчанию, известная классу сервиса; при этом должна существовать возможность изменить зависимость во время исполнения сервиса без серьезных последствий (в противном случае должно генерироваться исключение).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14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разработки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76200" y="714374"/>
            <a:ext cx="8229600" cy="704851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 rtl="0" eaLnBrk="1" latinLnBrk="0" hangingPunct="1">
              <a:spcBef>
                <a:spcPct val="0"/>
              </a:spcBef>
              <a:buNone/>
              <a:tabLst/>
              <a:defRPr sz="2000" b="1" kern="1200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Технический долг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638800" y="1828800"/>
            <a:ext cx="3352800" cy="11430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увеличение времени на изменения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рост количества ошибок</a:t>
            </a:r>
          </a:p>
          <a:p>
            <a:pPr fontAlgn="auto">
              <a:spcAft>
                <a:spcPts val="0"/>
              </a:spcAft>
              <a:defRPr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2" descr="http://www.creditshelp.ru/images/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657602"/>
            <a:ext cx="2514600" cy="155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3949149" y="2957377"/>
            <a:ext cx="44595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ru-RU" sz="2800" b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%</a:t>
            </a:r>
            <a:endParaRPr lang="en-US" sz="2800" b="1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863549" y="2728777"/>
            <a:ext cx="44595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ru-RU" sz="2800" b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%</a:t>
            </a:r>
            <a:endParaRPr lang="en-US" sz="2800" b="1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4253949" y="2195377"/>
            <a:ext cx="44595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ru-RU" sz="2800" b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%</a:t>
            </a:r>
            <a:endParaRPr lang="en-US" sz="2800" b="1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3962401" y="5257800"/>
            <a:ext cx="165500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Тело кредита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609600" y="5257800"/>
            <a:ext cx="2819400" cy="2286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943600" y="5257800"/>
            <a:ext cx="2819400" cy="2286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304800" y="3962400"/>
            <a:ext cx="35052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черновая разработка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отсутствие проектирования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715000" y="3962400"/>
            <a:ext cx="30480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рефакторинг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улучшение качества дизайна и кода</a:t>
            </a:r>
          </a:p>
        </p:txBody>
      </p:sp>
      <p:sp>
        <p:nvSpPr>
          <p:cNvPr id="14" name="Rectangle 15"/>
          <p:cNvSpPr>
            <a:spLocks noChangeArrowheads="1"/>
          </p:cNvSpPr>
          <p:nvPr/>
        </p:nvSpPr>
        <p:spPr bwMode="auto">
          <a:xfrm>
            <a:off x="280305" y="5865611"/>
            <a:ext cx="82296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Вывод: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технические </a:t>
            </a: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долги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== финансовые долги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Прямоугольник 3"/>
          <p:cNvSpPr/>
          <p:nvPr/>
        </p:nvSpPr>
        <p:spPr>
          <a:xfrm>
            <a:off x="228600" y="1580520"/>
            <a:ext cx="35814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Технические долги включают ту работу в проекте, которую мы решаем не делать в данный момент, но которая будет мешать развитию проекта в дальнейшем, если не будет выполнена</a:t>
            </a:r>
          </a:p>
        </p:txBody>
      </p:sp>
    </p:spTree>
    <p:extLst>
      <p:ext uri="{BB962C8B-B14F-4D97-AF65-F5344CB8AC3E}">
        <p14:creationId xmlns:p14="http://schemas.microsoft.com/office/powerpoint/2010/main" val="181567635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onsolas" charset="0"/>
                <a:cs typeface="Consolas" charset="0"/>
              </a:rPr>
              <a:t>DI Patterns. Property Injection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1000" y="1143000"/>
            <a:ext cx="8382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Dependency.dll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interface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{ }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CustomService.dll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(!)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class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{ }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CustomService.dll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class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{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     Dependency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}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public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Dependency { get; set; }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5136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onsolas" charset="0"/>
                <a:cs typeface="Consolas" charset="0"/>
              </a:rPr>
              <a:t>DI Patterns. Property Injection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19100" y="1219200"/>
            <a:ext cx="8305800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 class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private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readonly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_dependency;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     : this(new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())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{ }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dependency)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{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     _dependency = dependency;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}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82641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Consolas" charset="0"/>
                <a:cs typeface="Consolas" charset="0"/>
              </a:rPr>
              <a:t>DI Patterns. </a:t>
            </a:r>
            <a:r>
              <a:rPr lang="en-US" dirty="0" smtClean="0"/>
              <a:t>Method Injection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04800" y="990600"/>
            <a:ext cx="85344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Назначение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Предоставить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классу сервиса дополнительную информацию для выполнения определенной задачи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/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/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Зависимости, передаваемые через конструктор или свойство являются «статическими» зависимостями и требуются объекту на протяжении всего времени его жизни, и не изменяются от одной операции к другой.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Когда зависимость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(ее реальный тип или состояние) может быть разной от вызова к вызову или это единственный способ передачи зависимости, поскольку метод является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статическим, тогда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более подходящим является передача зависимости именно через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метод.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9423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onsolas" charset="0"/>
                <a:cs typeface="Consolas" charset="0"/>
              </a:rPr>
              <a:t>DI Patterns. </a:t>
            </a:r>
            <a:r>
              <a:rPr lang="en-US" dirty="0"/>
              <a:t>Method Injection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81000" y="914400"/>
            <a:ext cx="8382000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Метод является статическим и другие варианты не подходят.</a:t>
            </a:r>
            <a:endParaRPr lang="ru-RU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ru-RU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interface</a:t>
            </a:r>
            <a:r>
              <a:rPr lang="ru-RU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ICurrencyRate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GetCurrencyRate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(string currency);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PaymentService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 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Money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CalculatePayment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	</a:t>
            </a:r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ICurrencyRate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currencyRate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 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 return new Money(); 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2813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onsolas" charset="0"/>
                <a:cs typeface="Consolas" charset="0"/>
              </a:rPr>
              <a:t>DI Patterns. </a:t>
            </a:r>
            <a:r>
              <a:rPr lang="en-US" dirty="0"/>
              <a:t>Method Injection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990600"/>
            <a:ext cx="85344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может изменяться от операции к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операции</a:t>
            </a:r>
          </a:p>
          <a:p>
            <a:endParaRPr lang="ru-RU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Задает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стратегию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форматирования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отчета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public interface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IReportFormatter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 string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GetFormatString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ReportService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public string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CreateReport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IReportFormatter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reportFormatter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 return default(string);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83754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Dependecy</a:t>
            </a:r>
            <a:r>
              <a:rPr lang="en-US" dirty="0"/>
              <a:t> </a:t>
            </a:r>
            <a:r>
              <a:rPr lang="en-US" dirty="0" smtClean="0"/>
              <a:t>Injection</a:t>
            </a:r>
            <a:r>
              <a:rPr lang="ru-RU" dirty="0" smtClean="0"/>
              <a:t> (</a:t>
            </a:r>
            <a:r>
              <a:rPr lang="en-US" dirty="0" smtClean="0"/>
              <a:t>DI</a:t>
            </a:r>
            <a:r>
              <a:rPr lang="ru-RU" dirty="0" smtClean="0"/>
              <a:t>)</a:t>
            </a:r>
            <a:r>
              <a:rPr lang="en-US" dirty="0" smtClean="0"/>
              <a:t> </a:t>
            </a:r>
            <a:r>
              <a:rPr lang="en-US" dirty="0" err="1"/>
              <a:t>контейнеры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1066800"/>
            <a:ext cx="76382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StructureMap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 (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AltDotNet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)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	http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://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structuremap.sourceforge.net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Default.htm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rbel" charset="0"/>
              <a:ea typeface="Corbel" charset="0"/>
              <a:cs typeface="Corbe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Castle Windsor (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AltDotNet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)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	http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://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www.castleproject.org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/container/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index.html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rbel" charset="0"/>
              <a:ea typeface="Corbel" charset="0"/>
              <a:cs typeface="Corbe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Unity (Microsoft P&amp;P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) </a:t>
            </a:r>
          </a:p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	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http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://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www.codeplex.com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/unity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Ninject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 (open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source) </a:t>
            </a:r>
            <a:r>
              <a:rPr lang="en-US" u="sng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  <a:hlinkClick r:id="rId2"/>
              </a:rPr>
              <a:t>http</a:t>
            </a:r>
            <a:r>
              <a:rPr lang="en-US" u="sng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  <a:hlinkClick r:id="rId2"/>
              </a:rPr>
              <a:t>://</a:t>
            </a:r>
            <a:r>
              <a:rPr lang="en-US" u="sng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  <a:hlinkClick r:id="rId2"/>
              </a:rPr>
              <a:t>ninject.org</a:t>
            </a:r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  <a:hlinkClick r:id="rId2"/>
              </a:rPr>
              <a:t>. . . </a:t>
            </a:r>
            <a:endParaRPr lang="en-US" u="sng" dirty="0" smtClean="0">
              <a:solidFill>
                <a:schemeClr val="accent2">
                  <a:lumMod val="50000"/>
                </a:schemeClr>
              </a:solidFill>
              <a:latin typeface="Corbel" charset="0"/>
              <a:ea typeface="Corbel" charset="0"/>
              <a:cs typeface="Corbel" charset="0"/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92363534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vs. DIP vs. </a:t>
            </a:r>
            <a:r>
              <a:rPr lang="en-US" dirty="0" err="1"/>
              <a:t>IoC</a:t>
            </a:r>
            <a:r>
              <a:rPr lang="en-US" dirty="0"/>
              <a:t> </a:t>
            </a:r>
          </a:p>
        </p:txBody>
      </p:sp>
      <p:pic>
        <p:nvPicPr>
          <p:cNvPr id="3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90600"/>
            <a:ext cx="7499350" cy="207257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8600" y="3581400"/>
            <a:ext cx="86105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Инверсия управления (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Inversion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Control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IoC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— это довольно общее понятие, которое отличает библиотеку от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фреймворка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 Классическая модель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подразумевает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что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вызывающии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код контролирует внешнее окружение, время и порядок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вызова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библиотечных методов. Однако в случае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фреймворка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обязанности меняются местами: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фреймворк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предоставляет некоторые точки расширения, через которые он вызывает определенные методы пользовательского кода. </a:t>
            </a:r>
          </a:p>
          <a:p>
            <a:pPr algn="just"/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Простой метод обратного вызова или любая другая форма паттерна «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Наблюдатель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» является примером инверсии управления. </a:t>
            </a:r>
          </a:p>
        </p:txBody>
      </p:sp>
    </p:spTree>
    <p:extLst>
      <p:ext uri="{BB962C8B-B14F-4D97-AF65-F5344CB8AC3E}">
        <p14:creationId xmlns:p14="http://schemas.microsoft.com/office/powerpoint/2010/main" val="7206836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vs. DIP vs. </a:t>
            </a:r>
            <a:r>
              <a:rPr lang="en-US" dirty="0" err="1"/>
              <a:t>IoC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066800"/>
            <a:ext cx="8686800" cy="13716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en-US" sz="18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Внедрение зависимостей (Dependency Injection, DI) — это механизм передачи классу его зависимостей. Существует несколько конкретных видов или паттернов внедрения зависимостей: внедрение зависимости через конструктор (Constructor Injection), через метод (Method Injection) и через свойство (Property Injection). </a:t>
            </a:r>
            <a:endParaRPr lang="en-US" sz="18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4758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vs. DIP vs. </a:t>
            </a:r>
            <a:r>
              <a:rPr lang="en-US" dirty="0" err="1"/>
              <a:t>IoC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52400" y="762000"/>
            <a:ext cx="8763000" cy="21336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 инверсии зависимости (</a:t>
            </a:r>
            <a:r>
              <a:rPr lang="ru-RU" sz="18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Dependency</a:t>
            </a: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18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Inversion</a:t>
            </a: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18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Principle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DIP</a:t>
            </a: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говорит о том, какого вида зависимости необходимо передавать классу извне, а какие зависимости класс должен создавать самостоятельно. Важно, чтобы зависимости класса были понятны и важны вызывающему коду. Зависимости класса должны располагаться на текущем или более высоком уровне абстракции. Другими словами, не любой класс, которого требует интерфейс в конструкторе, следует принципу инверсии зависимостей. </a:t>
            </a:r>
            <a:endParaRPr lang="ru-RU" sz="18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0568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03237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Свойства качественного</a:t>
            </a:r>
            <a:r>
              <a:rPr lang="en-US" dirty="0"/>
              <a:t> </a:t>
            </a:r>
            <a:r>
              <a:rPr lang="ru-RU" dirty="0"/>
              <a:t>кода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066800"/>
            <a:ext cx="8763000" cy="50292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расширяемость, гибкость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extensibility, agility)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сопровождаемость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maintainability)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простота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simplicity)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читабельность, понятность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readability, clarity)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тестируемость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testability)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-274320" algn="just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Качественный код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это не просто какой-то абстрактный «красивый» код, а код, которые обладает полезными внутренними свойствами.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 descr="Мирмекийский клад. Фото Сергея Орлов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762000"/>
            <a:ext cx="2271889" cy="3029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379119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6110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писать качественный код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990600"/>
            <a:ext cx="4038600" cy="25908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Чем руководствоваться?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здравый смысл, опыт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паттерны проектирования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 проектирования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правила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рефакторинга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модульные тесты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495800" y="990600"/>
            <a:ext cx="4419600" cy="2590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None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Когда нужно рефакторить?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анти-паттерны проектирования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code smell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костыли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большие  временные затраты на изменения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3581400"/>
            <a:ext cx="4038600" cy="2286000"/>
          </a:xfrm>
          <a:prstGeom prst="rect">
            <a:avLst/>
          </a:prstGeom>
        </p:spPr>
        <p:txBody>
          <a:bodyPr>
            <a:normAutofit/>
          </a:bodyPr>
          <a:lstStyle/>
          <a:p>
            <a:pPr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Практики: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парное программирование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code review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рефакторинг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модульные тесты и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TDD/BDD</a:t>
            </a:r>
          </a:p>
          <a:p>
            <a:pPr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defRPr/>
            </a:pP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defRPr/>
            </a:pP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66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Иерархия. Принципы и паттерны</a:t>
            </a:r>
            <a:endParaRPr lang="en-US" dirty="0"/>
          </a:p>
        </p:txBody>
      </p:sp>
      <p:pic>
        <p:nvPicPr>
          <p:cNvPr id="3" name="Picture 2" descr="[image[4].png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278" y="990600"/>
            <a:ext cx="6095443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702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50000"/>
          </a:schemeClr>
        </a:solidFill>
        <a:ln>
          <a:solidFill>
            <a:schemeClr val="accent3">
              <a:lumMod val="75000"/>
            </a:schemeClr>
          </a:solidFill>
        </a:ln>
        <a:effectLst/>
      </a:spPr>
      <a:bodyPr rtlCol="0" anchor="ctr"/>
      <a:lstStyle>
        <a:defPPr algn="just">
          <a:defRPr dirty="0">
            <a:latin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3">
              <a:lumMod val="50000"/>
            </a:schemeClr>
          </a:solidFill>
          <a:prstDash val="sysDot"/>
          <a:tailEnd type="triangl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asic Program Constructions" id="{962B6607-19C4-B942-8973-FB0C2E868F6D}" vid="{33CA72B4-F7D7-B44C-A627-F3ECABB2F86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10283</TotalTime>
  <Words>3385</Words>
  <Application>Microsoft Macintosh PowerPoint</Application>
  <PresentationFormat>On-screen Show (4:3)</PresentationFormat>
  <Paragraphs>562</Paragraphs>
  <Slides>70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70</vt:i4>
      </vt:variant>
    </vt:vector>
  </HeadingPairs>
  <TitlesOfParts>
    <vt:vector size="84" baseType="lpstr">
      <vt:lpstr>Arial Black</vt:lpstr>
      <vt:lpstr>Calibri</vt:lpstr>
      <vt:lpstr>Calibri Light</vt:lpstr>
      <vt:lpstr>Consolas</vt:lpstr>
      <vt:lpstr>Corbel</vt:lpstr>
      <vt:lpstr>Helvetica</vt:lpstr>
      <vt:lpstr>Lucida Grande</vt:lpstr>
      <vt:lpstr>Narkisim</vt:lpstr>
      <vt:lpstr>Trebuchet MS</vt:lpstr>
      <vt:lpstr>Wingdings</vt:lpstr>
      <vt:lpstr>Wingdings 2</vt:lpstr>
      <vt:lpstr>Arial</vt:lpstr>
      <vt:lpstr>Office Theme</vt:lpstr>
      <vt:lpstr>EPAM_PPT_General_Template_20150223</vt:lpstr>
      <vt:lpstr>PowerPoint Presentation</vt:lpstr>
      <vt:lpstr>Процесс разработки</vt:lpstr>
      <vt:lpstr>Процесс разработки</vt:lpstr>
      <vt:lpstr>Процесс разработки</vt:lpstr>
      <vt:lpstr>Процесс разработки</vt:lpstr>
      <vt:lpstr>Процесс разработки</vt:lpstr>
      <vt:lpstr>Свойства качественного кода</vt:lpstr>
      <vt:lpstr>Как писать качественный код</vt:lpstr>
      <vt:lpstr>Иерархия. Принципы и паттерны</vt:lpstr>
      <vt:lpstr>Общие принципы проектирования</vt:lpstr>
      <vt:lpstr>SoC: Separation of Concerns</vt:lpstr>
      <vt:lpstr>DRY: Don’t Repeat Yourself</vt:lpstr>
      <vt:lpstr>Low Coupling</vt:lpstr>
      <vt:lpstr>High Cohesion</vt:lpstr>
      <vt:lpstr>KISS: Keep it simple, stupid!</vt:lpstr>
      <vt:lpstr>YAGNI: You Ain’t Gonna Need It</vt:lpstr>
      <vt:lpstr>Don’t make me think</vt:lpstr>
      <vt:lpstr>Write Code for the Maintainer</vt:lpstr>
      <vt:lpstr>Hide Implementation Details</vt:lpstr>
      <vt:lpstr>Law of Demeter</vt:lpstr>
      <vt:lpstr>Avoid Premature Optimization</vt:lpstr>
      <vt:lpstr>Code Reuse is Good</vt:lpstr>
      <vt:lpstr>Принципы объектно-ориентированного проектирования</vt:lpstr>
      <vt:lpstr>SRP: Single Responsibility Principle</vt:lpstr>
      <vt:lpstr>SRP: Single Responsibility Principle</vt:lpstr>
      <vt:lpstr>SRP:неправильный вариант</vt:lpstr>
      <vt:lpstr>SRP: правильный вариант</vt:lpstr>
      <vt:lpstr>Типичные примеры нарушения SRP </vt:lpstr>
      <vt:lpstr>Типичные примеры нарушения SRP </vt:lpstr>
      <vt:lpstr>OCP: Open-Closed Principle</vt:lpstr>
      <vt:lpstr>OCP: Open-Closed Principle</vt:lpstr>
      <vt:lpstr>OCP: Open-Closed Principle</vt:lpstr>
      <vt:lpstr>OCP: Open-Closed Principle</vt:lpstr>
      <vt:lpstr>OCP: неправильный вариант</vt:lpstr>
      <vt:lpstr>OCP: правильный вариант</vt:lpstr>
      <vt:lpstr>OCP: типичные нарушения</vt:lpstr>
      <vt:lpstr>LSP: Liskov Substitution Principle</vt:lpstr>
      <vt:lpstr>LSP: Liskov Substitution Principle</vt:lpstr>
      <vt:lpstr>LSP: Liskov Substitution Principle</vt:lpstr>
      <vt:lpstr>LSP: Liskov Substitution Principle</vt:lpstr>
      <vt:lpstr>LSP: неправильный вариант</vt:lpstr>
      <vt:lpstr>LSP: правильный вариант</vt:lpstr>
      <vt:lpstr>LSP и контракты </vt:lpstr>
      <vt:lpstr>Типичные примеры нарушения LSP</vt:lpstr>
      <vt:lpstr>ISP: Interface Segregation Principle</vt:lpstr>
      <vt:lpstr>ISP: Interface Segregation Principle</vt:lpstr>
      <vt:lpstr>ISP: Interface Segregation Principle</vt:lpstr>
      <vt:lpstr>ISP: неправильный вариант</vt:lpstr>
      <vt:lpstr>ISP: правильный вариант</vt:lpstr>
      <vt:lpstr>Типичные примеры нарушения ISP </vt:lpstr>
      <vt:lpstr>DIP: Dependency Inversion Principle</vt:lpstr>
      <vt:lpstr>DIP: Dependency Inversion Principle</vt:lpstr>
      <vt:lpstr>DIP: Dependency Inversion Principle</vt:lpstr>
      <vt:lpstr>DIP: Dependency Inversion Principle</vt:lpstr>
      <vt:lpstr>DIP: неправильный вариант</vt:lpstr>
      <vt:lpstr>DIP: правильный вариант</vt:lpstr>
      <vt:lpstr>DI Patterns. Constructor Injection</vt:lpstr>
      <vt:lpstr>DI Patterns. Constructor Injection</vt:lpstr>
      <vt:lpstr>DI Patterns. Property Injection</vt:lpstr>
      <vt:lpstr>DI Patterns. Property Injection</vt:lpstr>
      <vt:lpstr>DI Patterns. Property Injection</vt:lpstr>
      <vt:lpstr>DI Patterns. Method Injection</vt:lpstr>
      <vt:lpstr>DI Patterns. Method Injection</vt:lpstr>
      <vt:lpstr>DI Patterns. Method Injection</vt:lpstr>
      <vt:lpstr>Dependecy Injection (DI) контейнеры</vt:lpstr>
      <vt:lpstr>DI vs. DIP vs. IoC </vt:lpstr>
      <vt:lpstr>DI vs. DIP vs. IoC </vt:lpstr>
      <vt:lpstr>DI vs. DIP vs. IoC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&lt;Presentation title&gt;</dc:title>
  <dc:creator>Alex Konduforov</dc:creator>
  <cp:lastModifiedBy>Microsoft Office User</cp:lastModifiedBy>
  <cp:revision>1481</cp:revision>
  <dcterms:created xsi:type="dcterms:W3CDTF">2009-12-21T16:11:35Z</dcterms:created>
  <dcterms:modified xsi:type="dcterms:W3CDTF">2017-09-08T18:16:46Z</dcterms:modified>
</cp:coreProperties>
</file>